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Oswald Medium"/>
      <p:regular r:id="rId13"/>
      <p:bold r:id="rId14"/>
    </p:embeddedFont>
    <p:embeddedFont>
      <p:font typeface="Helvetica Neue"/>
      <p:regular r:id="rId15"/>
      <p:bold r:id="rId16"/>
      <p:italic r:id="rId17"/>
      <p:boldItalic r:id="rId18"/>
    </p:embeddedFont>
    <p:embeddedFont>
      <p:font typeface="Oswald"/>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OswaldMedium-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HelveticaNeue-regular.fntdata"/><Relationship Id="rId14" Type="http://schemas.openxmlformats.org/officeDocument/2006/relationships/font" Target="fonts/OswaldMedium-bold.fntdata"/><Relationship Id="rId17" Type="http://schemas.openxmlformats.org/officeDocument/2006/relationships/font" Target="fonts/HelveticaNeue-italic.fntdata"/><Relationship Id="rId16" Type="http://schemas.openxmlformats.org/officeDocument/2006/relationships/font" Target="fonts/HelveticaNeue-bold.fntdata"/><Relationship Id="rId5" Type="http://schemas.openxmlformats.org/officeDocument/2006/relationships/notesMaster" Target="notesMasters/notesMaster1.xml"/><Relationship Id="rId19" Type="http://schemas.openxmlformats.org/officeDocument/2006/relationships/font" Target="fonts/Oswald-regular.fntdata"/><Relationship Id="rId6" Type="http://schemas.openxmlformats.org/officeDocument/2006/relationships/slide" Target="slides/slide1.xml"/><Relationship Id="rId18" Type="http://schemas.openxmlformats.org/officeDocument/2006/relationships/font" Target="fonts/HelveticaNeue-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ad220d01b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ad220d01b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a:t>Vi har bytt inriktning för vårt koncept.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ad220d01b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ad220d01b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sv" sz="1400"/>
              <a:t>Positioneringskarta</a:t>
            </a:r>
            <a:r>
              <a:rPr b="1" lang="sv" sz="1400"/>
              <a:t>?</a:t>
            </a:r>
            <a:endParaRPr b="1" sz="1400"/>
          </a:p>
          <a:p>
            <a:pPr indent="0" lvl="0" marL="0" rtl="0" algn="l">
              <a:spcBef>
                <a:spcPts val="0"/>
              </a:spcBef>
              <a:spcAft>
                <a:spcPts val="0"/>
              </a:spcAft>
              <a:buNone/>
            </a:pPr>
            <a:r>
              <a:rPr lang="sv" sz="1400"/>
              <a:t>Vilken röst ser vi att reklamen/märket har? </a:t>
            </a:r>
            <a:endParaRPr sz="1400"/>
          </a:p>
          <a:p>
            <a:pPr indent="0" lvl="0" marL="0" rtl="0" algn="l">
              <a:spcBef>
                <a:spcPts val="0"/>
              </a:spcBef>
              <a:spcAft>
                <a:spcPts val="0"/>
              </a:spcAft>
              <a:buNone/>
            </a:pPr>
            <a:r>
              <a:rPr lang="sv" sz="1400"/>
              <a:t>Vi vill att märket ska ha en tydlig position och spets i sin kommunikation. De har tidigare varit rätt spretiga med att agera experter, miljöhjältar och slitstarka. Vi väljer en riktning som vi placerar vid tårtbiten omsorgsfull. Ett m</a:t>
            </a:r>
            <a:endParaRPr sz="1400"/>
          </a:p>
          <a:p>
            <a:pPr indent="0" lvl="0" marL="0" rtl="0" algn="l">
              <a:spcBef>
                <a:spcPts val="0"/>
              </a:spcBef>
              <a:spcAft>
                <a:spcPts val="0"/>
              </a:spcAft>
              <a:buNone/>
            </a:pPr>
            <a:r>
              <a:rPr lang="sv" sz="1400"/>
              <a:t>rke som förknippas långsiktigt med det</a:t>
            </a:r>
            <a:r>
              <a:rPr lang="sv" sz="1400">
                <a:solidFill>
                  <a:schemeClr val="dk1"/>
                </a:solidFill>
              </a:rPr>
              <a:t> familjära, pålitliga, med varma värderingar. Kortsiktigt önskar vi skapa en köpvilja att köpa ett plagg som är slitstarkt och håller under tid. </a:t>
            </a:r>
            <a:r>
              <a:rPr lang="sv" sz="1400"/>
              <a:t>Vi tror att bra kommunikation känns och det försöker vi framhäva med plagg som värmer både när du bär det men också via den omtanke som finns i det.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sv" sz="1400"/>
              <a:t>Målgrupp</a:t>
            </a:r>
            <a:r>
              <a:rPr lang="sv" sz="1400"/>
              <a:t>: </a:t>
            </a:r>
            <a:r>
              <a:rPr lang="sv" sz="1400">
                <a:solidFill>
                  <a:schemeClr val="dk1"/>
                </a:solidFill>
              </a:rPr>
              <a:t>En riktning vi tror säljer mer, där det finns en stor vinst på att bli kund för Woolpower. Riktningen passar många målgrupper. Hobbyutövare såväl som yrkesaktiva.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sv" sz="1400"/>
              <a:t>Huvudargumen</a:t>
            </a:r>
            <a:r>
              <a:rPr lang="sv" sz="1400"/>
              <a:t>t: Woolpower ger dig kvalitet som du kan lita på. </a:t>
            </a:r>
            <a:endParaRPr sz="1400"/>
          </a:p>
          <a:p>
            <a:pPr indent="0" lvl="0" marL="0" rtl="0" algn="l">
              <a:spcBef>
                <a:spcPts val="0"/>
              </a:spcBef>
              <a:spcAft>
                <a:spcPts val="0"/>
              </a:spcAft>
              <a:buNone/>
            </a:pPr>
            <a:r>
              <a:rPr b="1" lang="sv" sz="1400"/>
              <a:t>Huvudbudskap</a:t>
            </a:r>
            <a:r>
              <a:rPr lang="sv" sz="1400"/>
              <a:t>: Du köper en gång för hållbar kvalitet. </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ad220d01b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ad220d01b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sv" sz="1400">
                <a:solidFill>
                  <a:schemeClr val="dk1"/>
                </a:solidFill>
              </a:rPr>
              <a:t>Manifest</a:t>
            </a:r>
            <a:endParaRPr b="1" sz="1400">
              <a:solidFill>
                <a:schemeClr val="dk1"/>
              </a:solidFill>
            </a:endParaRPr>
          </a:p>
          <a:p>
            <a:pPr indent="0" lvl="0" marL="0" rtl="0" algn="l">
              <a:spcBef>
                <a:spcPts val="0"/>
              </a:spcBef>
              <a:spcAft>
                <a:spcPts val="0"/>
              </a:spcAft>
              <a:buNone/>
            </a:pPr>
            <a:r>
              <a:rPr b="1" lang="sv" sz="1400">
                <a:solidFill>
                  <a:schemeClr val="dk1"/>
                </a:solidFill>
              </a:rPr>
              <a:t>Vi har kokat ner de värderingarna till en varumärkesröst och ett koncept som vi har sammanfattat </a:t>
            </a:r>
            <a:r>
              <a:rPr b="1" lang="sv" sz="1400">
                <a:solidFill>
                  <a:schemeClr val="dk1"/>
                </a:solidFill>
              </a:rPr>
              <a:t>så här</a:t>
            </a:r>
            <a:r>
              <a:rPr b="1" lang="sv" sz="1400">
                <a:solidFill>
                  <a:schemeClr val="dk1"/>
                </a:solidFill>
              </a:rPr>
              <a:t>. </a:t>
            </a:r>
            <a:endParaRPr b="1" sz="1400">
              <a:solidFill>
                <a:schemeClr val="dk1"/>
              </a:solidFill>
            </a:endParaRPr>
          </a:p>
          <a:p>
            <a:pPr indent="0" lvl="0" marL="0" rtl="0" algn="l">
              <a:spcBef>
                <a:spcPts val="0"/>
              </a:spcBef>
              <a:spcAft>
                <a:spcPts val="0"/>
              </a:spcAft>
              <a:buNone/>
            </a:pPr>
            <a:r>
              <a:t/>
            </a:r>
            <a:endParaRPr b="1" sz="1400">
              <a:solidFill>
                <a:schemeClr val="dk1"/>
              </a:solidFill>
            </a:endParaRPr>
          </a:p>
          <a:p>
            <a:pPr indent="0" lvl="0" marL="0" rtl="0" algn="l">
              <a:spcBef>
                <a:spcPts val="0"/>
              </a:spcBef>
              <a:spcAft>
                <a:spcPts val="0"/>
              </a:spcAft>
              <a:buNone/>
            </a:pPr>
            <a:r>
              <a:rPr lang="sv" sz="1400">
                <a:solidFill>
                  <a:schemeClr val="dk1"/>
                </a:solidFill>
              </a:rPr>
              <a:t>Vi känner oss så pass trygga med kvaliteten i vår produkt att vi vågar att sticka ut och vara annorlunda. På en marknad fylld av fast fashion, trendiga mönster och syntet-produkter handlar woolpower om något annat, det är värme som du kan lita på. Kläder som håller.</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lang="sv" sz="1400">
                <a:solidFill>
                  <a:schemeClr val="dk1"/>
                </a:solidFill>
              </a:rPr>
              <a:t>För nånstans går det inte att prata om ett hållbart samhälle och samtidigt köpa nytt varje år. Vi tror att värme ska hålla i flera generationer. </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lang="sv" sz="1400">
                <a:solidFill>
                  <a:schemeClr val="dk1"/>
                </a:solidFill>
              </a:rPr>
              <a:t>Woolpower, Generationer av värme.</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b="1" lang="sv" sz="1400">
                <a:solidFill>
                  <a:schemeClr val="dk1"/>
                </a:solidFill>
              </a:rPr>
              <a:t>Slogan: Generationer av värme.- KONCEPTET PRESENTERAS </a:t>
            </a:r>
            <a:endParaRPr b="1"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sv" sz="1400">
                <a:solidFill>
                  <a:schemeClr val="dk1"/>
                </a:solidFill>
              </a:rPr>
              <a:t>Vi vill med värme och en dos humor ta fasta vad vi ser som woolpowers absolut största konkurrensfördel – kvaliteten. Det handlar om OMTÄNKSAM PRODUKTION och tidlös kvalitet, som håller över tid och trender. Väljer du att köpa ett woolpowerplagg kan du lita på att du kan bära och leva i det länge, vilket motiverar den något högre prisbilden.</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sv" sz="1400">
                <a:solidFill>
                  <a:schemeClr val="dk1"/>
                </a:solidFill>
              </a:rPr>
              <a:t>I vår idevärld ser vi omhändertagande varma människor som vill det bästa för sina vänner och familj: Ge vidare den värmen som de har känt tidigare.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sv" sz="1400">
                <a:solidFill>
                  <a:schemeClr val="dk1"/>
                </a:solidFill>
              </a:rPr>
              <a:t>Woolpower är företaget som värmer i flera generationer med ett slitstarkt plagg.</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a5d2d321d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a5d2d321d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sv" sz="1200">
                <a:solidFill>
                  <a:schemeClr val="dk1"/>
                </a:solidFill>
              </a:rPr>
              <a:t>Motivering av vald media</a:t>
            </a:r>
            <a:endParaRPr b="1"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sv" sz="1200">
                <a:solidFill>
                  <a:schemeClr val="dk1"/>
                </a:solidFill>
              </a:rPr>
              <a:t>De två medium vi valt för vår kampanj är Youtube och Radio.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sv" sz="1200">
                <a:solidFill>
                  <a:schemeClr val="dk1"/>
                </a:solidFill>
              </a:rPr>
              <a:t>Företaget Värmer i flera generationer - ett hållfast plagg som värmer</a:t>
            </a:r>
            <a:endParaRPr sz="1200">
              <a:solidFill>
                <a:schemeClr val="dk1"/>
              </a:solidFill>
            </a:endParaRPr>
          </a:p>
          <a:p>
            <a:pPr indent="0" lvl="0" marL="0" rtl="0" algn="l">
              <a:spcBef>
                <a:spcPts val="0"/>
              </a:spcBef>
              <a:spcAft>
                <a:spcPts val="0"/>
              </a:spcAft>
              <a:buClr>
                <a:schemeClr val="dk1"/>
              </a:buClr>
              <a:buSzPts val="1100"/>
              <a:buFont typeface="Arial"/>
              <a:buNone/>
            </a:pPr>
            <a:r>
              <a:rPr lang="sv" sz="1200">
                <a:solidFill>
                  <a:schemeClr val="dk1"/>
                </a:solidFill>
              </a:rPr>
              <a:t>YOUTUBE </a:t>
            </a:r>
            <a:br>
              <a:rPr lang="sv" sz="1200">
                <a:solidFill>
                  <a:schemeClr val="dk1"/>
                </a:solidFill>
              </a:rPr>
            </a:br>
            <a:br>
              <a:rPr lang="sv" sz="1200">
                <a:solidFill>
                  <a:schemeClr val="dk1"/>
                </a:solidFill>
              </a:rPr>
            </a:br>
            <a:r>
              <a:rPr lang="sv">
                <a:solidFill>
                  <a:schemeClr val="dk1"/>
                </a:solidFill>
                <a:latin typeface="Helvetica Neue"/>
                <a:ea typeface="Helvetica Neue"/>
                <a:cs typeface="Helvetica Neue"/>
                <a:sym typeface="Helvetica Neue"/>
              </a:rPr>
              <a:t>Som första medium har vi valt att annonsera via reklamfilm på YouTube. Plattformen är kostnadseffektiv jämfört med exempelvis kommersiell tv, och ger oss möjlighet att nå ut till en bred målgrupp. Via direktlänkar kan också vi erbjuda enkel tillgång till Woolpowers hemsida.</a:t>
            </a:r>
            <a:endParaRPr>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sv">
                <a:solidFill>
                  <a:schemeClr val="dk1"/>
                </a:solidFill>
                <a:latin typeface="Helvetica Neue"/>
                <a:ea typeface="Helvetica Neue"/>
                <a:cs typeface="Helvetica Neue"/>
                <a:sym typeface="Helvetica Neue"/>
              </a:rPr>
              <a:t>Youtubes användare kommer till plattformen för att konsumera video, ofta i längre och mer förklarande format, och är villiga att avsätta tid för att ta del av innehållet. Detta tror vi gör dem mer mottagliga för längre videoformat också i reklam, vilket är en stor fördel då vi vill arbeta mycket med storytelling i vår marknadsföring</a:t>
            </a:r>
            <a:endParaRPr>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sv">
                <a:solidFill>
                  <a:schemeClr val="dk1"/>
                </a:solidFill>
                <a:latin typeface="Helvetica Neue"/>
                <a:ea typeface="Helvetica Neue"/>
                <a:cs typeface="Helvetica Neue"/>
                <a:sym typeface="Helvetica Neue"/>
              </a:rPr>
              <a:t>Till skillnad från exempelvis Instagram stories, där användarna lätt kan swipea bort reklam, ”tvingas” Youtubes användare att se åtminstone ett par sekunder av reklamfilmen innan varje klipp startar. Detta gör att vi kan vara säkra på att det finns ett fönster där vi garanterat når målgruppen.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sv" sz="1200">
                <a:solidFill>
                  <a:schemeClr val="dk1"/>
                </a:solidFill>
              </a:rPr>
              <a:t>RADIO</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a:solidFill>
                  <a:schemeClr val="dk1"/>
                </a:solidFill>
              </a:rPr>
              <a:t>Som andra medium har vi valt radioreklam, främst eftersom det är ett relativt billigt sätt att på kort tid få stor räckvidd. Många lyssnar på radio i bilen eller på väg till jobb eller skola, vilket gör att vi kan nå målgruppen även när det är fokuserade på något annat.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a:solidFill>
                  <a:schemeClr val="dk1"/>
                </a:solidFill>
              </a:rPr>
              <a:t>Produktionen av radioreklam är också relativt billig och flexibel. Det gör det enkelt att skapa fler versioner av reklamen, anpassa budskapet efter ex. årstid eller snabbt uppdatera kampanjen vid behov.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a:solidFill>
                  <a:schemeClr val="dk1"/>
                </a:solidFill>
              </a:rPr>
              <a:t>För oss passa radio också som medium eftersom woolpowers kvalitet och funktion, inte produkternas utseende. I radio behöver vi därför inte ”visa upp” något, utan skapar istället ljudbilder som väcker känslor och associationer som består över tid. Genom dessa kan vi bygga en stark identitet som känns igen av målgruppen oberoende av vilken situation de nås av reklamen. </a:t>
            </a:r>
            <a:endParaRPr>
              <a:solidFill>
                <a:schemeClr val="dk1"/>
              </a:solidFill>
            </a:endParaRPr>
          </a:p>
          <a:p>
            <a:pPr indent="0" lvl="0" marL="0" rtl="0" algn="l">
              <a:lnSpc>
                <a:spcPct val="115000"/>
              </a:lnSpc>
              <a:spcBef>
                <a:spcPts val="900"/>
              </a:spcBef>
              <a:spcAft>
                <a:spcPts val="0"/>
              </a:spcAft>
              <a:buClr>
                <a:schemeClr val="dk1"/>
              </a:buClr>
              <a:buSzPts val="1100"/>
              <a:buFont typeface="Arial"/>
              <a:buNone/>
            </a:pPr>
            <a:r>
              <a:rPr lang="sv">
                <a:solidFill>
                  <a:schemeClr val="dk1"/>
                </a:solidFill>
              </a:rPr>
              <a:t>Vi tänker annonsera i kommersiella radiokanaler som Mix Megapol, Rix FM och Bandit m.fl.</a:t>
            </a:r>
            <a:endParaRPr sz="1200">
              <a:solidFill>
                <a:schemeClr val="dk1"/>
              </a:solidFill>
            </a:endParaRPr>
          </a:p>
          <a:p>
            <a:pPr indent="0" lvl="0" marL="0" rtl="0" algn="l">
              <a:lnSpc>
                <a:spcPct val="115000"/>
              </a:lnSpc>
              <a:spcBef>
                <a:spcPts val="900"/>
              </a:spcBef>
              <a:spcAft>
                <a:spcPts val="0"/>
              </a:spcAft>
              <a:buClr>
                <a:schemeClr val="dk1"/>
              </a:buClr>
              <a:buSzPts val="1100"/>
              <a:buFont typeface="Arial"/>
              <a:buNone/>
            </a:pPr>
            <a:r>
              <a:t/>
            </a:r>
            <a:endParaRPr sz="1200">
              <a:solidFill>
                <a:schemeClr val="dk1"/>
              </a:solidFill>
            </a:endParaRPr>
          </a:p>
          <a:p>
            <a:pPr indent="0" lvl="0" marL="0" rtl="0" algn="l">
              <a:spcBef>
                <a:spcPts val="90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200">
                <a:solidFill>
                  <a:schemeClr val="dk1"/>
                </a:solidFill>
              </a:rPr>
              <a:t>En serie sketcher på sociala medier (Instagram, Youtube, Facebook)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200">
                <a:solidFill>
                  <a:schemeClr val="dk1"/>
                </a:solidFill>
              </a:rPr>
              <a:t>Kommer direkt till konsumenten i “rätt” målgrupp med riktad marknadsföring.</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200">
                <a:solidFill>
                  <a:schemeClr val="dk1"/>
                </a:solidFill>
              </a:rPr>
              <a:t>Kostnadseffektivt. Direktlänk till hemsidan via videon.</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200">
                <a:solidFill>
                  <a:schemeClr val="dk1"/>
                </a:solidFill>
              </a:rPr>
              <a:t>Youtube, inte lika snabbt som andra sociala medier, man måste se minst fem sekunder innan man får klicka vidare.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200">
                <a:solidFill>
                  <a:schemeClr val="dk1"/>
                </a:solidFill>
              </a:rPr>
              <a:t>Uppmärksamhetspan: 3-4 sekunder</a:t>
            </a:r>
            <a:endParaRPr sz="1200">
              <a:solidFill>
                <a:schemeClr val="dk1"/>
              </a:solidFill>
            </a:endParaRPr>
          </a:p>
          <a:p>
            <a:pPr indent="0" lvl="0" marL="0" rtl="0" algn="l">
              <a:spcBef>
                <a:spcPts val="0"/>
              </a:spcBef>
              <a:spcAft>
                <a:spcPts val="0"/>
              </a:spcAft>
              <a:buNone/>
            </a:pPr>
            <a:r>
              <a:t/>
            </a: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ad220d01bb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ad220d01b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400"/>
              <a:t>Vi ser en man under hela sitt liv med sina Woolpower-plagg som ständiga följeslagare. Trender som kommer och går genom åren osv. Tillsammans med bilden ser man siffran på år: 1969, 1984, 1999, 2025. Vi börjar 1969, vilket en blinkning till att Woolpower grundades då. </a:t>
            </a:r>
            <a:endParaRPr b="1" sz="1400"/>
          </a:p>
          <a:p>
            <a:pPr indent="0" lvl="0" marL="0" rtl="0" algn="l">
              <a:spcBef>
                <a:spcPts val="0"/>
              </a:spcBef>
              <a:spcAft>
                <a:spcPts val="0"/>
              </a:spcAft>
              <a:buNone/>
            </a:pPr>
            <a:r>
              <a:t/>
            </a:r>
            <a:endParaRPr b="1" sz="1400"/>
          </a:p>
          <a:p>
            <a:pPr indent="0" lvl="0" marL="0" rtl="0" algn="l">
              <a:spcBef>
                <a:spcPts val="0"/>
              </a:spcBef>
              <a:spcAft>
                <a:spcPts val="0"/>
              </a:spcAft>
              <a:buNone/>
            </a:pPr>
            <a:r>
              <a:rPr b="1" lang="sv" sz="1400"/>
              <a:t>Scen 1 - 1969, 10-12 år </a:t>
            </a:r>
            <a:endParaRPr b="1" sz="1400"/>
          </a:p>
          <a:p>
            <a:pPr indent="0" lvl="0" marL="0" rtl="0" algn="l">
              <a:spcBef>
                <a:spcPts val="0"/>
              </a:spcBef>
              <a:spcAft>
                <a:spcPts val="0"/>
              </a:spcAft>
              <a:buNone/>
            </a:pPr>
            <a:r>
              <a:rPr i="1" lang="sv" sz="1400"/>
              <a:t>I Wanna Be Your Dog - The Stooges (1969)</a:t>
            </a:r>
            <a:endParaRPr sz="1400"/>
          </a:p>
          <a:p>
            <a:pPr indent="0" lvl="0" marL="0" rtl="0" algn="l">
              <a:spcBef>
                <a:spcPts val="0"/>
              </a:spcBef>
              <a:spcAft>
                <a:spcPts val="0"/>
              </a:spcAft>
              <a:buNone/>
            </a:pPr>
            <a:r>
              <a:rPr lang="sv" sz="1400"/>
              <a:t>Skjuter </a:t>
            </a:r>
            <a:r>
              <a:rPr lang="sv" sz="1400"/>
              <a:t>slangbella</a:t>
            </a:r>
            <a:r>
              <a:rPr lang="sv" sz="1400"/>
              <a:t> mot skolan medan han h</a:t>
            </a:r>
            <a:r>
              <a:rPr lang="sv" sz="1400">
                <a:solidFill>
                  <a:schemeClr val="dk1"/>
                </a:solidFill>
              </a:rPr>
              <a:t>ar på sig “woolpower-utedräkt” (tröja och byxor)</a:t>
            </a:r>
            <a:br>
              <a:rPr b="1" lang="sv" sz="1400"/>
            </a:br>
            <a:endParaRPr sz="1400"/>
          </a:p>
          <a:p>
            <a:pPr indent="0" lvl="0" marL="0" rtl="0" algn="l">
              <a:spcBef>
                <a:spcPts val="0"/>
              </a:spcBef>
              <a:spcAft>
                <a:spcPts val="0"/>
              </a:spcAft>
              <a:buNone/>
            </a:pPr>
            <a:r>
              <a:rPr b="1" lang="sv" sz="1400">
                <a:solidFill>
                  <a:schemeClr val="dk1"/>
                </a:solidFill>
              </a:rPr>
              <a:t>Scen 2 - 1984, Ungdom 26 år</a:t>
            </a:r>
            <a:endParaRPr b="1" sz="1400">
              <a:solidFill>
                <a:schemeClr val="dk1"/>
              </a:solidFill>
            </a:endParaRPr>
          </a:p>
          <a:p>
            <a:pPr indent="0" lvl="0" marL="0" rtl="0" algn="l">
              <a:spcBef>
                <a:spcPts val="0"/>
              </a:spcBef>
              <a:spcAft>
                <a:spcPts val="0"/>
              </a:spcAft>
              <a:buNone/>
            </a:pPr>
            <a:r>
              <a:rPr i="1" lang="sv" sz="1400">
                <a:solidFill>
                  <a:schemeClr val="dk1"/>
                </a:solidFill>
              </a:rPr>
              <a:t>Smalltown boy - Bronski beat (1984)</a:t>
            </a:r>
            <a:endParaRPr i="1" sz="1400">
              <a:solidFill>
                <a:schemeClr val="dk1"/>
              </a:solidFill>
            </a:endParaRPr>
          </a:p>
          <a:p>
            <a:pPr indent="0" lvl="0" marL="0" rtl="0" algn="l">
              <a:spcBef>
                <a:spcPts val="0"/>
              </a:spcBef>
              <a:spcAft>
                <a:spcPts val="0"/>
              </a:spcAft>
              <a:buNone/>
            </a:pPr>
            <a:r>
              <a:rPr lang="sv" sz="1400">
                <a:solidFill>
                  <a:schemeClr val="dk1"/>
                </a:solidFill>
              </a:rPr>
              <a:t>I denna scen ser vi mannens ungdom och afterski-discot. Neon-färger och tidstypiska kläder, men såklart med woolpower-understället på plats. </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b="1" lang="sv" sz="1400">
                <a:solidFill>
                  <a:schemeClr val="dk1"/>
                </a:solidFill>
              </a:rPr>
              <a:t>Scen 3 - 1999, Småbarnspappa, 39 år</a:t>
            </a:r>
            <a:endParaRPr b="1" sz="1400">
              <a:solidFill>
                <a:schemeClr val="dk1"/>
              </a:solidFill>
            </a:endParaRPr>
          </a:p>
          <a:p>
            <a:pPr indent="0" lvl="0" marL="0" rtl="0" algn="l">
              <a:spcBef>
                <a:spcPts val="0"/>
              </a:spcBef>
              <a:spcAft>
                <a:spcPts val="0"/>
              </a:spcAft>
              <a:buNone/>
            </a:pPr>
            <a:r>
              <a:rPr i="1" lang="sv" sz="1400">
                <a:solidFill>
                  <a:schemeClr val="dk1"/>
                </a:solidFill>
              </a:rPr>
              <a:t>Yours to keep - Teddybears (1999)</a:t>
            </a:r>
            <a:endParaRPr i="1" sz="1400">
              <a:solidFill>
                <a:schemeClr val="dk1"/>
              </a:solidFill>
            </a:endParaRPr>
          </a:p>
          <a:p>
            <a:pPr indent="0" lvl="0" marL="0" rtl="0" algn="l">
              <a:spcBef>
                <a:spcPts val="0"/>
              </a:spcBef>
              <a:spcAft>
                <a:spcPts val="0"/>
              </a:spcAft>
              <a:buNone/>
            </a:pPr>
            <a:r>
              <a:rPr lang="sv" sz="1400">
                <a:solidFill>
                  <a:schemeClr val="dk1"/>
                </a:solidFill>
              </a:rPr>
              <a:t>Här ser vi en vinterdag och korvgrillning med familjen. VHS-kameran har åkt fram och samtliga familjemedlemmar flyr den stela kameralinsen och farsan som frågar töntigt: </a:t>
            </a:r>
            <a:br>
              <a:rPr lang="sv" sz="1400">
                <a:solidFill>
                  <a:schemeClr val="dk1"/>
                </a:solidFill>
              </a:rPr>
            </a:br>
            <a:r>
              <a:rPr lang="sv" sz="1400">
                <a:solidFill>
                  <a:schemeClr val="dk1"/>
                </a:solidFill>
              </a:rPr>
              <a:t>“vad gör vi nu familjen?”</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b="1" lang="sv" sz="1400">
                <a:solidFill>
                  <a:schemeClr val="dk1"/>
                </a:solidFill>
              </a:rPr>
              <a:t>Scen 4 - 2025, Äldre man (67 år)</a:t>
            </a:r>
            <a:endParaRPr b="1" sz="1400">
              <a:solidFill>
                <a:schemeClr val="dk1"/>
              </a:solidFill>
            </a:endParaRPr>
          </a:p>
          <a:p>
            <a:pPr indent="0" lvl="0" marL="0" rtl="0" algn="l">
              <a:spcBef>
                <a:spcPts val="0"/>
              </a:spcBef>
              <a:spcAft>
                <a:spcPts val="0"/>
              </a:spcAft>
              <a:buNone/>
            </a:pPr>
            <a:r>
              <a:rPr i="1" lang="sv" sz="1400">
                <a:solidFill>
                  <a:schemeClr val="dk1"/>
                </a:solidFill>
              </a:rPr>
              <a:t>Musiken fadear ut från förra klippet och vi hör flygplan i bakgrunden och flygplansspeaker.</a:t>
            </a:r>
            <a:endParaRPr b="1" sz="1400">
              <a:solidFill>
                <a:schemeClr val="dk1"/>
              </a:solidFill>
            </a:endParaRPr>
          </a:p>
          <a:p>
            <a:pPr indent="0" lvl="0" marL="0" rtl="0" algn="l">
              <a:spcBef>
                <a:spcPts val="0"/>
              </a:spcBef>
              <a:spcAft>
                <a:spcPts val="0"/>
              </a:spcAft>
              <a:buNone/>
            </a:pPr>
            <a:r>
              <a:rPr lang="sv" sz="1400">
                <a:solidFill>
                  <a:schemeClr val="dk1"/>
                </a:solidFill>
              </a:rPr>
              <a:t>Här är vår huvudkaraktär på flygplatsen, redo att tillsammans med sin fru hoppa på planet mot pensionen på Mallorca. På flygplatsen är familjemedlemmarna med för att ta avsked. Mannen kramar om sin dotter utanför säkerhetskontrollen. </a:t>
            </a:r>
            <a:endParaRPr sz="1400">
              <a:solidFill>
                <a:schemeClr val="dk1"/>
              </a:solidFill>
            </a:endParaRPr>
          </a:p>
          <a:p>
            <a:pPr indent="0" lvl="0" marL="0" rtl="0" algn="l">
              <a:spcBef>
                <a:spcPts val="0"/>
              </a:spcBef>
              <a:spcAft>
                <a:spcPts val="0"/>
              </a:spcAft>
              <a:buNone/>
            </a:pPr>
            <a:r>
              <a:rPr lang="sv" sz="1400">
                <a:solidFill>
                  <a:schemeClr val="dk1"/>
                </a:solidFill>
              </a:rPr>
              <a:t>“Åh förresten, jag tror inte jag behöver den här längre. Kan inte du ta den?” </a:t>
            </a:r>
            <a:endParaRPr sz="1400">
              <a:solidFill>
                <a:schemeClr val="dk1"/>
              </a:solidFill>
            </a:endParaRPr>
          </a:p>
          <a:p>
            <a:pPr indent="0" lvl="0" marL="0" rtl="0" algn="l">
              <a:spcBef>
                <a:spcPts val="0"/>
              </a:spcBef>
              <a:spcAft>
                <a:spcPts val="0"/>
              </a:spcAft>
              <a:buClr>
                <a:schemeClr val="dk1"/>
              </a:buClr>
              <a:buSzPts val="1100"/>
              <a:buFont typeface="Arial"/>
              <a:buNone/>
            </a:pPr>
            <a:r>
              <a:rPr lang="sv" sz="1400">
                <a:solidFill>
                  <a:schemeClr val="dk1"/>
                </a:solidFill>
              </a:rPr>
              <a:t>Tar upp en woolpowertröja ur väskan och ger den till dottern som ser skeptisk ut men tar emot den ändå. </a:t>
            </a:r>
            <a:endParaRPr sz="1400">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ctr">
              <a:lnSpc>
                <a:spcPct val="90000"/>
              </a:lnSpc>
              <a:spcBef>
                <a:spcPts val="0"/>
              </a:spcBef>
              <a:spcAft>
                <a:spcPts val="0"/>
              </a:spcAft>
              <a:buNone/>
            </a:pPr>
            <a:r>
              <a:rPr lang="sv" sz="3000">
                <a:solidFill>
                  <a:srgbClr val="212121"/>
                </a:solidFill>
                <a:latin typeface="Oswald"/>
                <a:ea typeface="Oswald"/>
                <a:cs typeface="Oswald"/>
                <a:sym typeface="Oswald"/>
              </a:rPr>
              <a:t>Generationer av värme.</a:t>
            </a:r>
            <a:endParaRPr sz="2100">
              <a:solidFill>
                <a:srgbClr val="212121"/>
              </a:solidFill>
              <a:latin typeface="Oswald"/>
              <a:ea typeface="Oswald"/>
              <a:cs typeface="Oswald"/>
              <a:sym typeface="Oswald"/>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ad220d01bb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ad220d01bb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sv" sz="1400">
                <a:solidFill>
                  <a:schemeClr val="dk1"/>
                </a:solidFill>
              </a:rPr>
              <a:t>Roller: </a:t>
            </a:r>
            <a:br>
              <a:rPr lang="sv" sz="1400">
                <a:solidFill>
                  <a:schemeClr val="dk1"/>
                </a:solidFill>
              </a:rPr>
            </a:br>
            <a:r>
              <a:rPr lang="sv" sz="1400">
                <a:solidFill>
                  <a:schemeClr val="dk1"/>
                </a:solidFill>
              </a:rPr>
              <a:t>Berättarröst: Ebba</a:t>
            </a:r>
            <a:endParaRPr sz="1400">
              <a:solidFill>
                <a:schemeClr val="dk1"/>
              </a:solidFill>
            </a:endParaRPr>
          </a:p>
          <a:p>
            <a:pPr indent="0" lvl="0" marL="0" rtl="0" algn="just">
              <a:lnSpc>
                <a:spcPct val="115000"/>
              </a:lnSpc>
              <a:spcBef>
                <a:spcPts val="0"/>
              </a:spcBef>
              <a:spcAft>
                <a:spcPts val="0"/>
              </a:spcAft>
              <a:buClr>
                <a:schemeClr val="dk1"/>
              </a:buClr>
              <a:buSzPts val="1100"/>
              <a:buFont typeface="Arial"/>
              <a:buNone/>
            </a:pPr>
            <a:r>
              <a:rPr lang="sv" sz="1400">
                <a:solidFill>
                  <a:schemeClr val="dk1"/>
                </a:solidFill>
              </a:rPr>
              <a:t>Pappan och sonen: Martin</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sv" sz="1400"/>
              <a:t>“Julaftonskvällen 2025”</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sv" sz="1400"/>
              <a:t>“åååhe taack, vad fint, vänta är det ditt underställ?”, sonen (först tacksam)</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sv" sz="1400"/>
              <a:t>(Farsan svarar jättestolt) “Ja den har tjänat mig väl i flera år!”, säger pappa</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sv" sz="1400"/>
              <a:t>“Ja, jo jag känner det…", svarar sonen</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sv" sz="1400"/>
              <a:t>“Woolpower, Generationer av värme.”</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i="1" lang="sv" sz="1400"/>
              <a:t>Upptäck värmen på Woolpower.se</a:t>
            </a:r>
            <a:endParaRPr i="1"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ad220d01bb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ad220d01bb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1200"/>
              </a:spcBef>
              <a:spcAft>
                <a:spcPts val="0"/>
              </a:spcAft>
              <a:buNone/>
            </a:pPr>
            <a:r>
              <a:rPr lang="sv" sz="1200">
                <a:solidFill>
                  <a:schemeClr val="dk1"/>
                </a:solidFill>
              </a:rPr>
              <a:t>Vi ser en framtid i det här konceptet och att “Generationer av värme” kan leva vidare i många olika former. </a:t>
            </a:r>
            <a:endParaRPr sz="1200">
              <a:solidFill>
                <a:schemeClr val="dk1"/>
              </a:solidFill>
            </a:endParaRPr>
          </a:p>
          <a:p>
            <a:pPr indent="0" lvl="0" marL="0" rtl="0" algn="l">
              <a:lnSpc>
                <a:spcPct val="120000"/>
              </a:lnSpc>
              <a:spcBef>
                <a:spcPts val="1200"/>
              </a:spcBef>
              <a:spcAft>
                <a:spcPts val="0"/>
              </a:spcAft>
              <a:buNone/>
            </a:pPr>
            <a:r>
              <a:rPr lang="sv" sz="1200">
                <a:solidFill>
                  <a:schemeClr val="dk1"/>
                </a:solidFill>
              </a:rPr>
              <a:t>Woolpowerplagget blir en naturlig del i berättelsen om ett liv som rör sig framåt, men där kvaliteten består. Med den här emotionella kopplingen som grund kan vi bygga vidare på konceptet och utveckla det över tid, fortsatt med fokus på woolpower-plagget som en pålitlig följeslagare genom livets olika skeden. </a:t>
            </a:r>
            <a:endParaRPr sz="1200">
              <a:solidFill>
                <a:schemeClr val="dk1"/>
              </a:solidFill>
            </a:endParaRPr>
          </a:p>
          <a:p>
            <a:pPr indent="0" lvl="0" marL="0" rtl="0" algn="l">
              <a:lnSpc>
                <a:spcPct val="120000"/>
              </a:lnSpc>
              <a:spcBef>
                <a:spcPts val="1200"/>
              </a:spcBef>
              <a:spcAft>
                <a:spcPts val="0"/>
              </a:spcAft>
              <a:buNone/>
            </a:pPr>
            <a:r>
              <a:rPr lang="sv" sz="1200">
                <a:solidFill>
                  <a:schemeClr val="dk1"/>
                </a:solidFill>
              </a:rPr>
              <a:t>Reklamfilmens innehåll kan varieras och utvecklas på flera olika sätt men med fortsatt utgångspunkt situationer där Woolpower blir en symbol för omtanke, pålitlighet och värme som ges vidare, exempelvis illustrerat med en mamma som smyger ner ett par woolpowerbyxor i sonens resväska innan han ska iväg och backpacka. </a:t>
            </a:r>
            <a:endParaRPr sz="1200">
              <a:solidFill>
                <a:schemeClr val="dk1"/>
              </a:solidFill>
            </a:endParaRPr>
          </a:p>
          <a:p>
            <a:pPr indent="0" lvl="0" marL="0" rtl="0" algn="l">
              <a:lnSpc>
                <a:spcPct val="120000"/>
              </a:lnSpc>
              <a:spcBef>
                <a:spcPts val="1200"/>
              </a:spcBef>
              <a:spcAft>
                <a:spcPts val="0"/>
              </a:spcAft>
              <a:buNone/>
            </a:pPr>
            <a:r>
              <a:rPr lang="sv" sz="1200">
                <a:solidFill>
                  <a:schemeClr val="dk1"/>
                </a:solidFill>
              </a:rPr>
              <a:t>Här kan också temat omtanke och pålitlighet leva vidare även med nya rubriker och slogans som “Woolpower för alla tillfällen”, “Värm din nästa” eller “plagget med historia”. </a:t>
            </a:r>
            <a:endParaRPr sz="1200">
              <a:solidFill>
                <a:schemeClr val="dk1"/>
              </a:solidFill>
            </a:endParaRPr>
          </a:p>
          <a:p>
            <a:pPr indent="0" lvl="0" marL="0" rtl="0" algn="l">
              <a:lnSpc>
                <a:spcPct val="115000"/>
              </a:lnSpc>
              <a:spcBef>
                <a:spcPts val="1200"/>
              </a:spcBef>
              <a:spcAft>
                <a:spcPts val="0"/>
              </a:spcAft>
              <a:buNone/>
            </a:pPr>
            <a:r>
              <a:rPr b="1" lang="sv" sz="1200" u="sng">
                <a:solidFill>
                  <a:schemeClr val="dk1"/>
                </a:solidFill>
                <a:latin typeface="Helvetica Neue"/>
                <a:ea typeface="Helvetica Neue"/>
                <a:cs typeface="Helvetica Neue"/>
                <a:sym typeface="Helvetica Neue"/>
              </a:rPr>
              <a:t>Idévärldar som utgår från Generationer av värme men tar nya former</a:t>
            </a:r>
            <a:endParaRPr b="1" sz="1200" u="sng">
              <a:solidFill>
                <a:schemeClr val="dk1"/>
              </a:solidFill>
              <a:latin typeface="Helvetica Neue"/>
              <a:ea typeface="Helvetica Neue"/>
              <a:cs typeface="Helvetica Neue"/>
              <a:sym typeface="Helvetica Neue"/>
            </a:endParaRPr>
          </a:p>
          <a:p>
            <a:pPr indent="0" lvl="0" marL="0" rtl="0" algn="l">
              <a:lnSpc>
                <a:spcPct val="120000"/>
              </a:lnSpc>
              <a:spcBef>
                <a:spcPts val="1200"/>
              </a:spcBef>
              <a:spcAft>
                <a:spcPts val="0"/>
              </a:spcAft>
              <a:buNone/>
            </a:pPr>
            <a:r>
              <a:rPr b="1" lang="sv" sz="1200">
                <a:solidFill>
                  <a:schemeClr val="dk1"/>
                </a:solidFill>
                <a:latin typeface="Helvetica Neue"/>
                <a:ea typeface="Helvetica Neue"/>
                <a:cs typeface="Helvetica Neue"/>
                <a:sym typeface="Helvetica Neue"/>
              </a:rPr>
              <a:t>Woolpower för alla tillfällen. </a:t>
            </a:r>
            <a:r>
              <a:rPr lang="sv" sz="1200">
                <a:solidFill>
                  <a:schemeClr val="dk1"/>
                </a:solidFill>
                <a:latin typeface="Helvetica Neue"/>
                <a:ea typeface="Helvetica Neue"/>
                <a:cs typeface="Helvetica Neue"/>
                <a:sym typeface="Helvetica Neue"/>
              </a:rPr>
              <a:t>Föräldern 	som packar ner en woolpowertröja i sonens/dotterns backpackingpackning. </a:t>
            </a:r>
            <a:endParaRPr sz="1200">
              <a:solidFill>
                <a:schemeClr val="dk1"/>
              </a:solidFill>
              <a:latin typeface="Helvetica Neue"/>
              <a:ea typeface="Helvetica Neue"/>
              <a:cs typeface="Helvetica Neue"/>
              <a:sym typeface="Helvetica Neue"/>
            </a:endParaRPr>
          </a:p>
          <a:p>
            <a:pPr indent="0" lvl="0" marL="0" rtl="0" algn="l">
              <a:lnSpc>
                <a:spcPct val="120000"/>
              </a:lnSpc>
              <a:spcBef>
                <a:spcPts val="1200"/>
              </a:spcBef>
              <a:spcAft>
                <a:spcPts val="0"/>
              </a:spcAft>
              <a:buNone/>
            </a:pPr>
            <a:r>
              <a:rPr b="1" lang="sv" sz="1200">
                <a:solidFill>
                  <a:schemeClr val="dk1"/>
                </a:solidFill>
                <a:latin typeface="Helvetica Neue"/>
                <a:ea typeface="Helvetica Neue"/>
                <a:cs typeface="Helvetica Neue"/>
                <a:sym typeface="Helvetica Neue"/>
              </a:rPr>
              <a:t>Värm din nästa. </a:t>
            </a:r>
            <a:r>
              <a:rPr lang="sv" sz="1200">
                <a:solidFill>
                  <a:schemeClr val="dk1"/>
                </a:solidFill>
                <a:latin typeface="Helvetica Neue"/>
                <a:ea typeface="Helvetica Neue"/>
                <a:cs typeface="Helvetica Neue"/>
                <a:sym typeface="Helvetica Neue"/>
              </a:rPr>
              <a:t>Den omtänksamma partnern som ser till att respektive är varm under första fjällresan</a:t>
            </a:r>
            <a:endParaRPr sz="1200">
              <a:solidFill>
                <a:schemeClr val="dk1"/>
              </a:solidFill>
              <a:latin typeface="Helvetica Neue"/>
              <a:ea typeface="Helvetica Neue"/>
              <a:cs typeface="Helvetica Neue"/>
              <a:sym typeface="Helvetica Neue"/>
            </a:endParaRPr>
          </a:p>
          <a:p>
            <a:pPr indent="0" lvl="0" marL="0" rtl="0" algn="l">
              <a:lnSpc>
                <a:spcPct val="120000"/>
              </a:lnSpc>
              <a:spcBef>
                <a:spcPts val="1200"/>
              </a:spcBef>
              <a:spcAft>
                <a:spcPts val="0"/>
              </a:spcAft>
              <a:buNone/>
            </a:pPr>
            <a:r>
              <a:rPr b="1" lang="sv" sz="1200">
                <a:solidFill>
                  <a:schemeClr val="dk1"/>
                </a:solidFill>
                <a:latin typeface="Helvetica Neue"/>
                <a:ea typeface="Helvetica Neue"/>
                <a:cs typeface="Helvetica Neue"/>
                <a:sym typeface="Helvetica Neue"/>
              </a:rPr>
              <a:t>Plagget med historia. </a:t>
            </a:r>
            <a:r>
              <a:rPr lang="sv" sz="1200">
                <a:solidFill>
                  <a:schemeClr val="dk1"/>
                </a:solidFill>
                <a:latin typeface="Helvetica Neue"/>
                <a:ea typeface="Helvetica Neue"/>
                <a:cs typeface="Helvetica Neue"/>
                <a:sym typeface="Helvetica Neue"/>
              </a:rPr>
              <a:t>Plagget som bär på historia - visuellt ser man allt plagget varit med om, släkthistorier. </a:t>
            </a:r>
            <a:r>
              <a:rPr lang="sv" sz="1200">
                <a:solidFill>
                  <a:schemeClr val="dk1"/>
                </a:solidFill>
              </a:rPr>
              <a:t>	</a:t>
            </a:r>
            <a:endParaRPr sz="1200">
              <a:solidFill>
                <a:schemeClr val="dk1"/>
              </a:solidFill>
            </a:endParaRPr>
          </a:p>
          <a:p>
            <a:pPr indent="0" lvl="0" marL="0" rtl="0" algn="l">
              <a:lnSpc>
                <a:spcPct val="120000"/>
              </a:lnSpc>
              <a:spcBef>
                <a:spcPts val="1200"/>
              </a:spcBef>
              <a:spcAft>
                <a:spcPts val="0"/>
              </a:spcAft>
              <a:buNone/>
            </a:pPr>
            <a:r>
              <a:rPr b="1" lang="sv" sz="1200" u="sng">
                <a:solidFill>
                  <a:schemeClr val="dk1"/>
                </a:solidFill>
                <a:latin typeface="Helvetica Neue"/>
                <a:ea typeface="Helvetica Neue"/>
                <a:cs typeface="Helvetica Neue"/>
                <a:sym typeface="Helvetica Neue"/>
              </a:rPr>
              <a:t>Vidareutveckling av Generationer av värme, med fokus på plaggets hållbarhet:</a:t>
            </a:r>
            <a:endParaRPr sz="1200">
              <a:solidFill>
                <a:schemeClr val="dk1"/>
              </a:solidFill>
            </a:endParaRPr>
          </a:p>
          <a:p>
            <a:pPr indent="0" lvl="0" marL="0" rtl="0" algn="l">
              <a:lnSpc>
                <a:spcPct val="120000"/>
              </a:lnSpc>
              <a:spcBef>
                <a:spcPts val="1200"/>
              </a:spcBef>
              <a:spcAft>
                <a:spcPts val="0"/>
              </a:spcAft>
              <a:buNone/>
            </a:pPr>
            <a:r>
              <a:rPr b="1" lang="sv" sz="1200">
                <a:solidFill>
                  <a:schemeClr val="dk1"/>
                </a:solidFill>
                <a:latin typeface="Helvetica Neue"/>
                <a:ea typeface="Helvetica Neue"/>
                <a:cs typeface="Helvetica Neue"/>
                <a:sym typeface="Helvetica Neue"/>
              </a:rPr>
              <a:t>Nya äventyr samma plagg. </a:t>
            </a:r>
            <a:r>
              <a:rPr lang="sv" sz="1200">
                <a:solidFill>
                  <a:schemeClr val="dk1"/>
                </a:solidFill>
                <a:latin typeface="Helvetica Neue"/>
                <a:ea typeface="Helvetica Neue"/>
                <a:cs typeface="Helvetica Neue"/>
                <a:sym typeface="Helvetica Neue"/>
              </a:rPr>
              <a:t>Mer äventyrligt fokus på nästa resa </a:t>
            </a:r>
            <a:br>
              <a:rPr lang="sv" sz="1200">
                <a:solidFill>
                  <a:schemeClr val="dk1"/>
                </a:solidFill>
                <a:latin typeface="Helvetica Neue"/>
                <a:ea typeface="Helvetica Neue"/>
                <a:cs typeface="Helvetica Neue"/>
                <a:sym typeface="Helvetica Neue"/>
              </a:rPr>
            </a:br>
            <a:r>
              <a:rPr lang="sv" sz="1200">
                <a:solidFill>
                  <a:schemeClr val="dk1"/>
                </a:solidFill>
                <a:latin typeface="Helvetica Neue"/>
                <a:ea typeface="Helvetica Neue"/>
                <a:cs typeface="Helvetica Neue"/>
                <a:sym typeface="Helvetica Neue"/>
              </a:rPr>
              <a:t>Vill vi röra oss ifrån generationsfokuset men fortfarande lyfta kvalitet och pålitlighet kan konceptet utvecklas mer mot äventyrslust och spänning. </a:t>
            </a:r>
            <a:endParaRPr sz="1200">
              <a:solidFill>
                <a:schemeClr val="dk1"/>
              </a:solidFill>
              <a:latin typeface="Helvetica Neue"/>
              <a:ea typeface="Helvetica Neue"/>
              <a:cs typeface="Helvetica Neue"/>
              <a:sym typeface="Helvetica Neue"/>
            </a:endParaRPr>
          </a:p>
          <a:p>
            <a:pPr indent="0" lvl="0" marL="0" rtl="0" algn="l">
              <a:lnSpc>
                <a:spcPct val="120000"/>
              </a:lnSpc>
              <a:spcBef>
                <a:spcPts val="1200"/>
              </a:spcBef>
              <a:spcAft>
                <a:spcPts val="0"/>
              </a:spcAft>
              <a:buNone/>
            </a:pPr>
            <a:r>
              <a:rPr b="1" lang="sv" sz="1200">
                <a:solidFill>
                  <a:schemeClr val="dk1"/>
                </a:solidFill>
                <a:latin typeface="Helvetica Neue"/>
                <a:ea typeface="Helvetica Neue"/>
                <a:cs typeface="Helvetica Neue"/>
                <a:sym typeface="Helvetica Neue"/>
              </a:rPr>
              <a:t>Värmande vardag. </a:t>
            </a:r>
            <a:r>
              <a:rPr lang="sv" sz="1200">
                <a:solidFill>
                  <a:schemeClr val="dk1"/>
                </a:solidFill>
                <a:latin typeface="Helvetica Neue"/>
                <a:ea typeface="Helvetica Neue"/>
                <a:cs typeface="Helvetica Neue"/>
                <a:sym typeface="Helvetica Neue"/>
              </a:rPr>
              <a:t>Om hur plagget alltid fungerar/slittåligt, kan användas vardagligt under lång tid. </a:t>
            </a:r>
            <a:endParaRPr sz="1200">
              <a:solidFill>
                <a:schemeClr val="dk1"/>
              </a:solidFill>
            </a:endParaRPr>
          </a:p>
          <a:p>
            <a:pPr indent="0" lvl="0" marL="0" rtl="0" algn="l">
              <a:lnSpc>
                <a:spcPct val="120000"/>
              </a:lnSpc>
              <a:spcBef>
                <a:spcPts val="1200"/>
              </a:spcBef>
              <a:spcAft>
                <a:spcPts val="0"/>
              </a:spcAft>
              <a:buNone/>
            </a:pPr>
            <a:r>
              <a:rPr b="1" lang="sv" sz="1200">
                <a:solidFill>
                  <a:schemeClr val="dk1"/>
                </a:solidFill>
                <a:latin typeface="Helvetica Neue"/>
                <a:ea typeface="Helvetica Neue"/>
                <a:cs typeface="Helvetica Neue"/>
                <a:sym typeface="Helvetica Neue"/>
              </a:rPr>
              <a:t>Trygg ull</a:t>
            </a:r>
            <a:r>
              <a:rPr b="1" lang="sv" sz="1200">
                <a:solidFill>
                  <a:schemeClr val="dk1"/>
                </a:solidFill>
                <a:latin typeface="Helvetica Neue"/>
                <a:ea typeface="Helvetica Neue"/>
                <a:cs typeface="Helvetica Neue"/>
                <a:sym typeface="Helvetica Neue"/>
              </a:rPr>
              <a:t>. </a:t>
            </a:r>
            <a:r>
              <a:rPr lang="sv" sz="1200">
                <a:solidFill>
                  <a:schemeClr val="dk1"/>
                </a:solidFill>
                <a:latin typeface="Helvetica Neue"/>
                <a:ea typeface="Helvetica Neue"/>
                <a:cs typeface="Helvetica Neue"/>
                <a:sym typeface="Helvetica Neue"/>
              </a:rPr>
              <a:t>Woolpowerplagget är en del av dig, och ditt liv. Bestående inslag. Det du alltid kan lita på i alla livets situationer. </a:t>
            </a:r>
            <a:r>
              <a:rPr lang="sv" sz="1200">
                <a:solidFill>
                  <a:schemeClr val="dk1"/>
                </a:solidFill>
              </a:rPr>
              <a:t>	</a:t>
            </a:r>
            <a:endParaRPr sz="1200">
              <a:solidFill>
                <a:schemeClr val="dk1"/>
              </a:solidFill>
              <a:latin typeface="Helvetica Neue"/>
              <a:ea typeface="Helvetica Neue"/>
              <a:cs typeface="Helvetica Neue"/>
              <a:sym typeface="Helvetica Neue"/>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7.jpg"/><Relationship Id="rId5" Type="http://schemas.openxmlformats.org/officeDocument/2006/relationships/image" Target="../media/image8.jpg"/><Relationship Id="rId6" Type="http://schemas.openxmlformats.org/officeDocument/2006/relationships/image" Target="../media/image10.jpg"/><Relationship Id="rId7"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2121"/>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828450" y="1473450"/>
            <a:ext cx="7487100" cy="2196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sv">
                <a:solidFill>
                  <a:srgbClr val="E71F21"/>
                </a:solidFill>
                <a:latin typeface="Oswald Medium"/>
                <a:ea typeface="Oswald Medium"/>
                <a:cs typeface="Oswald Medium"/>
                <a:sym typeface="Oswald Medium"/>
              </a:rPr>
              <a:t>Woolpower</a:t>
            </a:r>
            <a:endParaRPr>
              <a:solidFill>
                <a:srgbClr val="E71F21"/>
              </a:solidFill>
              <a:latin typeface="Oswald Medium"/>
              <a:ea typeface="Oswald Medium"/>
              <a:cs typeface="Oswald Medium"/>
              <a:sym typeface="Oswald Medium"/>
            </a:endParaRPr>
          </a:p>
          <a:p>
            <a:pPr indent="0" lvl="0" marL="0" rtl="0" algn="l">
              <a:spcBef>
                <a:spcPts val="0"/>
              </a:spcBef>
              <a:spcAft>
                <a:spcPts val="0"/>
              </a:spcAft>
              <a:buNone/>
            </a:pPr>
            <a:r>
              <a:rPr lang="sv">
                <a:solidFill>
                  <a:schemeClr val="lt1"/>
                </a:solidFill>
                <a:latin typeface="Oswald Medium"/>
                <a:ea typeface="Oswald Medium"/>
                <a:cs typeface="Oswald Medium"/>
                <a:sym typeface="Oswald Medium"/>
              </a:rPr>
              <a:t>K</a:t>
            </a:r>
            <a:r>
              <a:rPr lang="sv">
                <a:solidFill>
                  <a:schemeClr val="lt1"/>
                </a:solidFill>
                <a:latin typeface="Oswald Medium"/>
                <a:ea typeface="Oswald Medium"/>
                <a:cs typeface="Oswald Medium"/>
                <a:sym typeface="Oswald Medium"/>
              </a:rPr>
              <a:t>onceptleverans - Grupp 1</a:t>
            </a:r>
            <a:endParaRPr>
              <a:solidFill>
                <a:schemeClr val="lt1"/>
              </a:solidFill>
              <a:latin typeface="Oswald Medium"/>
              <a:ea typeface="Oswald Medium"/>
              <a:cs typeface="Oswald Medium"/>
              <a:sym typeface="Oswald Medium"/>
            </a:endParaRPr>
          </a:p>
          <a:p>
            <a:pPr indent="0" lvl="0" marL="0" rtl="0" algn="l">
              <a:spcBef>
                <a:spcPts val="0"/>
              </a:spcBef>
              <a:spcAft>
                <a:spcPts val="0"/>
              </a:spcAft>
              <a:buNone/>
            </a:pPr>
            <a:r>
              <a:rPr lang="sv">
                <a:solidFill>
                  <a:schemeClr val="lt1"/>
                </a:solidFill>
                <a:latin typeface="Oswald Medium"/>
                <a:ea typeface="Oswald Medium"/>
                <a:cs typeface="Oswald Medium"/>
                <a:sym typeface="Oswald Medium"/>
              </a:rPr>
              <a:t>December 2025</a:t>
            </a:r>
            <a:endParaRPr>
              <a:solidFill>
                <a:schemeClr val="lt1"/>
              </a:solidFill>
              <a:latin typeface="Oswald Medium"/>
              <a:ea typeface="Oswald Medium"/>
              <a:cs typeface="Oswald Medium"/>
              <a:sym typeface="Oswald Medium"/>
            </a:endParaRPr>
          </a:p>
          <a:p>
            <a:pPr indent="0" lvl="0" marL="0" rtl="0" algn="l">
              <a:spcBef>
                <a:spcPts val="0"/>
              </a:spcBef>
              <a:spcAft>
                <a:spcPts val="0"/>
              </a:spcAft>
              <a:buNone/>
            </a:pPr>
            <a:r>
              <a:rPr lang="sv" sz="2533">
                <a:solidFill>
                  <a:schemeClr val="lt1"/>
                </a:solidFill>
                <a:latin typeface="Oswald Medium"/>
                <a:ea typeface="Oswald Medium"/>
                <a:cs typeface="Oswald Medium"/>
                <a:sym typeface="Oswald Medium"/>
              </a:rPr>
              <a:t>Anna-Sarah Eriksson Lefebvre, Martin Danielsson, Ebba Nilsonne</a:t>
            </a:r>
            <a:endParaRPr sz="2533">
              <a:solidFill>
                <a:schemeClr val="lt1"/>
              </a:solidFill>
              <a:latin typeface="Oswald Medium"/>
              <a:ea typeface="Oswald Medium"/>
              <a:cs typeface="Oswald Medium"/>
              <a:sym typeface="Oswal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2C27"/>
        </a:solidFill>
      </p:bgPr>
    </p:bg>
    <p:spTree>
      <p:nvGrpSpPr>
        <p:cNvPr id="58" name="Shape 58"/>
        <p:cNvGrpSpPr/>
        <p:nvPr/>
      </p:nvGrpSpPr>
      <p:grpSpPr>
        <a:xfrm>
          <a:off x="0" y="0"/>
          <a:ext cx="0" cy="0"/>
          <a:chOff x="0" y="0"/>
          <a:chExt cx="0" cy="0"/>
        </a:xfrm>
      </p:grpSpPr>
      <p:sp>
        <p:nvSpPr>
          <p:cNvPr id="59" name="Google Shape;59;p14"/>
          <p:cNvSpPr/>
          <p:nvPr/>
        </p:nvSpPr>
        <p:spPr>
          <a:xfrm>
            <a:off x="2187500" y="324300"/>
            <a:ext cx="4592100" cy="459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 name="Google Shape;60;p14"/>
          <p:cNvPicPr preferRelativeResize="0"/>
          <p:nvPr/>
        </p:nvPicPr>
        <p:blipFill>
          <a:blip r:embed="rId3">
            <a:alphaModFix/>
          </a:blip>
          <a:stretch>
            <a:fillRect/>
          </a:stretch>
        </p:blipFill>
        <p:spPr>
          <a:xfrm>
            <a:off x="152400" y="152400"/>
            <a:ext cx="8661092" cy="4838699"/>
          </a:xfrm>
          <a:prstGeom prst="rect">
            <a:avLst/>
          </a:prstGeom>
          <a:noFill/>
          <a:ln>
            <a:noFill/>
          </a:ln>
        </p:spPr>
      </p:pic>
      <p:sp>
        <p:nvSpPr>
          <p:cNvPr id="61" name="Google Shape;61;p14"/>
          <p:cNvSpPr/>
          <p:nvPr/>
        </p:nvSpPr>
        <p:spPr>
          <a:xfrm>
            <a:off x="6043400" y="4149500"/>
            <a:ext cx="1499400" cy="404400"/>
          </a:xfrm>
          <a:prstGeom prst="rect">
            <a:avLst/>
          </a:prstGeom>
          <a:solidFill>
            <a:srgbClr val="742C27"/>
          </a:solidFill>
          <a:ln cap="flat" cmpd="sng" w="9525">
            <a:solidFill>
              <a:srgbClr val="742C2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2" name="Google Shape;62;p14" title="curved-arrow-black-png-0.png"/>
          <p:cNvPicPr preferRelativeResize="0"/>
          <p:nvPr/>
        </p:nvPicPr>
        <p:blipFill>
          <a:blip r:embed="rId4">
            <a:alphaModFix/>
          </a:blip>
          <a:stretch>
            <a:fillRect/>
          </a:stretch>
        </p:blipFill>
        <p:spPr>
          <a:xfrm rot="-1208468">
            <a:off x="770487" y="3058193"/>
            <a:ext cx="1680525" cy="1695419"/>
          </a:xfrm>
          <a:prstGeom prst="rect">
            <a:avLst/>
          </a:prstGeom>
          <a:noFill/>
          <a:ln>
            <a:noFill/>
          </a:ln>
        </p:spPr>
      </p:pic>
      <p:pic>
        <p:nvPicPr>
          <p:cNvPr id="63" name="Google Shape;63;p14" title="34982.png"/>
          <p:cNvPicPr preferRelativeResize="0"/>
          <p:nvPr/>
        </p:nvPicPr>
        <p:blipFill>
          <a:blip r:embed="rId5">
            <a:alphaModFix/>
          </a:blip>
          <a:stretch>
            <a:fillRect/>
          </a:stretch>
        </p:blipFill>
        <p:spPr>
          <a:xfrm>
            <a:off x="108325" y="2354221"/>
            <a:ext cx="1772025" cy="1181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2121"/>
        </a:solidFill>
      </p:bgPr>
    </p:bg>
    <p:spTree>
      <p:nvGrpSpPr>
        <p:cNvPr id="67" name="Shape 67"/>
        <p:cNvGrpSpPr/>
        <p:nvPr/>
      </p:nvGrpSpPr>
      <p:grpSpPr>
        <a:xfrm>
          <a:off x="0" y="0"/>
          <a:ext cx="0" cy="0"/>
          <a:chOff x="0" y="0"/>
          <a:chExt cx="0" cy="0"/>
        </a:xfrm>
      </p:grpSpPr>
      <p:sp>
        <p:nvSpPr>
          <p:cNvPr id="68" name="Google Shape;68;p15"/>
          <p:cNvSpPr txBox="1"/>
          <p:nvPr/>
        </p:nvSpPr>
        <p:spPr>
          <a:xfrm>
            <a:off x="1043000" y="628959"/>
            <a:ext cx="6538200" cy="793500"/>
          </a:xfrm>
          <a:prstGeom prst="rect">
            <a:avLst/>
          </a:prstGeom>
          <a:noFill/>
          <a:ln>
            <a:noFill/>
          </a:ln>
        </p:spPr>
        <p:txBody>
          <a:bodyPr anchorCtr="0" anchor="ctr" bIns="91425" lIns="91425" spcFirstLastPara="1" rIns="91425" wrap="square" tIns="91425">
            <a:normAutofit/>
          </a:bodyPr>
          <a:lstStyle/>
          <a:p>
            <a:pPr indent="0" lvl="0" marL="0" rtl="0" algn="l">
              <a:lnSpc>
                <a:spcPct val="90000"/>
              </a:lnSpc>
              <a:spcBef>
                <a:spcPts val="0"/>
              </a:spcBef>
              <a:spcAft>
                <a:spcPts val="0"/>
              </a:spcAft>
              <a:buNone/>
            </a:pPr>
            <a:r>
              <a:rPr lang="sv" sz="2300">
                <a:solidFill>
                  <a:srgbClr val="FF0000"/>
                </a:solidFill>
                <a:latin typeface="Oswald"/>
                <a:ea typeface="Oswald"/>
                <a:cs typeface="Oswald"/>
                <a:sym typeface="Oswald"/>
              </a:rPr>
              <a:t>Manifest</a:t>
            </a:r>
            <a:endParaRPr sz="2100">
              <a:solidFill>
                <a:srgbClr val="FF0000"/>
              </a:solidFill>
              <a:latin typeface="Oswald"/>
              <a:ea typeface="Oswald"/>
              <a:cs typeface="Oswald"/>
              <a:sym typeface="Oswald"/>
            </a:endParaRPr>
          </a:p>
        </p:txBody>
      </p:sp>
      <p:sp>
        <p:nvSpPr>
          <p:cNvPr id="69" name="Google Shape;69;p15"/>
          <p:cNvSpPr txBox="1"/>
          <p:nvPr/>
        </p:nvSpPr>
        <p:spPr>
          <a:xfrm>
            <a:off x="1687500" y="1339153"/>
            <a:ext cx="5769000" cy="2630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sv">
                <a:solidFill>
                  <a:srgbClr val="FFFFFF"/>
                </a:solidFill>
                <a:latin typeface="Helvetica Neue"/>
                <a:ea typeface="Helvetica Neue"/>
                <a:cs typeface="Helvetica Neue"/>
                <a:sym typeface="Helvetica Neue"/>
              </a:rPr>
              <a:t>Vi känner oss så pass trygga med kvaliteten i vår produkt att vi vågar att sticka ut och vara annorlunda. På en marknad fylld av fast fashion, trendiga mönster och syntet-produkter handlar woolpower om något annat, värme som du kan lita på. Kläder som håller.</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sv">
                <a:solidFill>
                  <a:srgbClr val="FFFFFF"/>
                </a:solidFill>
                <a:latin typeface="Helvetica Neue"/>
                <a:ea typeface="Helvetica Neue"/>
                <a:cs typeface="Helvetica Neue"/>
                <a:sym typeface="Helvetica Neue"/>
              </a:rPr>
              <a:t>För nånstans går det inte att prata om ett hållbart samhälle och samtidigt köpa nytt varje år. Vi tror att värme ska hålla i flera generationer.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Clr>
                <a:srgbClr val="000000"/>
              </a:buClr>
              <a:buSzPts val="1100"/>
              <a:buFont typeface="Arial"/>
              <a:buNone/>
            </a:pPr>
            <a:r>
              <a:rPr lang="sv">
                <a:solidFill>
                  <a:srgbClr val="FFFFFF"/>
                </a:solidFill>
                <a:latin typeface="Helvetica Neue"/>
                <a:ea typeface="Helvetica Neue"/>
                <a:cs typeface="Helvetica Neue"/>
                <a:sym typeface="Helvetica Neue"/>
              </a:rPr>
              <a:t>Woolpower, Generationer av värme.</a:t>
            </a:r>
            <a:endParaRPr>
              <a:solidFill>
                <a:srgbClr val="FFFFF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descr="Förbättra den här bilden" id="74" name="Google Shape;74;p16"/>
          <p:cNvPicPr preferRelativeResize="0"/>
          <p:nvPr/>
        </p:nvPicPr>
        <p:blipFill>
          <a:blip r:embed="rId3">
            <a:alphaModFix/>
          </a:blip>
          <a:stretch>
            <a:fillRect/>
          </a:stretch>
        </p:blipFill>
        <p:spPr>
          <a:xfrm>
            <a:off x="0" y="-4803"/>
            <a:ext cx="9212660" cy="5141957"/>
          </a:xfrm>
          <a:prstGeom prst="rect">
            <a:avLst/>
          </a:prstGeom>
          <a:noFill/>
          <a:ln>
            <a:noFill/>
          </a:ln>
        </p:spPr>
      </p:pic>
      <p:sp>
        <p:nvSpPr>
          <p:cNvPr id="75" name="Google Shape;75;p16"/>
          <p:cNvSpPr/>
          <p:nvPr/>
        </p:nvSpPr>
        <p:spPr>
          <a:xfrm>
            <a:off x="1370600" y="3532675"/>
            <a:ext cx="2526300" cy="690300"/>
          </a:xfrm>
          <a:prstGeom prst="rect">
            <a:avLst/>
          </a:prstGeom>
          <a:solidFill>
            <a:srgbClr val="7D886A"/>
          </a:solidFill>
          <a:ln cap="flat" cmpd="sng" w="9525">
            <a:solidFill>
              <a:srgbClr val="7D88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6"/>
          <p:cNvSpPr/>
          <p:nvPr/>
        </p:nvSpPr>
        <p:spPr>
          <a:xfrm>
            <a:off x="5247875" y="3532675"/>
            <a:ext cx="2624100" cy="690300"/>
          </a:xfrm>
          <a:prstGeom prst="rect">
            <a:avLst/>
          </a:prstGeom>
          <a:solidFill>
            <a:srgbClr val="7D886A"/>
          </a:solidFill>
          <a:ln cap="flat" cmpd="sng" w="9525">
            <a:solidFill>
              <a:srgbClr val="7D88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2121"/>
        </a:solidFill>
      </p:bgPr>
    </p:bg>
    <p:spTree>
      <p:nvGrpSpPr>
        <p:cNvPr id="80" name="Shape 80"/>
        <p:cNvGrpSpPr/>
        <p:nvPr/>
      </p:nvGrpSpPr>
      <p:grpSpPr>
        <a:xfrm>
          <a:off x="0" y="0"/>
          <a:ext cx="0" cy="0"/>
          <a:chOff x="0" y="0"/>
          <a:chExt cx="0" cy="0"/>
        </a:xfrm>
      </p:grpSpPr>
      <p:pic>
        <p:nvPicPr>
          <p:cNvPr id="81" name="Google Shape;81;p17" title="Woolpower-04.jpg"/>
          <p:cNvPicPr preferRelativeResize="0"/>
          <p:nvPr/>
        </p:nvPicPr>
        <p:blipFill>
          <a:blip r:embed="rId3">
            <a:alphaModFix/>
          </a:blip>
          <a:stretch>
            <a:fillRect/>
          </a:stretch>
        </p:blipFill>
        <p:spPr>
          <a:xfrm>
            <a:off x="4521475" y="2557425"/>
            <a:ext cx="4664376" cy="2623701"/>
          </a:xfrm>
          <a:prstGeom prst="rect">
            <a:avLst/>
          </a:prstGeom>
          <a:noFill/>
          <a:ln>
            <a:noFill/>
          </a:ln>
        </p:spPr>
      </p:pic>
      <p:pic>
        <p:nvPicPr>
          <p:cNvPr id="82" name="Google Shape;82;p17" title="Woolpower-01.jpg"/>
          <p:cNvPicPr preferRelativeResize="0"/>
          <p:nvPr/>
        </p:nvPicPr>
        <p:blipFill>
          <a:blip r:embed="rId4">
            <a:alphaModFix/>
          </a:blip>
          <a:stretch>
            <a:fillRect/>
          </a:stretch>
        </p:blipFill>
        <p:spPr>
          <a:xfrm>
            <a:off x="0" y="0"/>
            <a:ext cx="4571875" cy="2571685"/>
          </a:xfrm>
          <a:prstGeom prst="rect">
            <a:avLst/>
          </a:prstGeom>
          <a:noFill/>
          <a:ln>
            <a:noFill/>
          </a:ln>
        </p:spPr>
      </p:pic>
      <p:pic>
        <p:nvPicPr>
          <p:cNvPr id="83" name="Google Shape;83;p17" title="Woolpower-02.jpg"/>
          <p:cNvPicPr preferRelativeResize="0"/>
          <p:nvPr/>
        </p:nvPicPr>
        <p:blipFill>
          <a:blip r:embed="rId5">
            <a:alphaModFix/>
          </a:blip>
          <a:stretch>
            <a:fillRect/>
          </a:stretch>
        </p:blipFill>
        <p:spPr>
          <a:xfrm>
            <a:off x="4521473" y="14573"/>
            <a:ext cx="4664376" cy="2623717"/>
          </a:xfrm>
          <a:prstGeom prst="rect">
            <a:avLst/>
          </a:prstGeom>
          <a:noFill/>
          <a:ln>
            <a:noFill/>
          </a:ln>
        </p:spPr>
      </p:pic>
      <p:pic>
        <p:nvPicPr>
          <p:cNvPr id="84" name="Google Shape;84;p17" title="Woolpower-03.jpg"/>
          <p:cNvPicPr preferRelativeResize="0"/>
          <p:nvPr/>
        </p:nvPicPr>
        <p:blipFill>
          <a:blip r:embed="rId6">
            <a:alphaModFix/>
          </a:blip>
          <a:stretch>
            <a:fillRect/>
          </a:stretch>
        </p:blipFill>
        <p:spPr>
          <a:xfrm>
            <a:off x="0" y="2555350"/>
            <a:ext cx="4571875" cy="2571693"/>
          </a:xfrm>
          <a:prstGeom prst="rect">
            <a:avLst/>
          </a:prstGeom>
          <a:noFill/>
          <a:ln>
            <a:noFill/>
          </a:ln>
        </p:spPr>
      </p:pic>
      <p:sp>
        <p:nvSpPr>
          <p:cNvPr id="85" name="Google Shape;85;p17"/>
          <p:cNvSpPr/>
          <p:nvPr/>
        </p:nvSpPr>
        <p:spPr>
          <a:xfrm>
            <a:off x="4521475" y="-41825"/>
            <a:ext cx="50400" cy="5185200"/>
          </a:xfrm>
          <a:prstGeom prst="rect">
            <a:avLst/>
          </a:prstGeom>
          <a:solidFill>
            <a:srgbClr val="212121"/>
          </a:solidFill>
          <a:ln cap="flat" cmpd="sng" w="9525">
            <a:solidFill>
              <a:srgbClr val="2121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 name="Google Shape;86;p17"/>
          <p:cNvSpPr/>
          <p:nvPr/>
        </p:nvSpPr>
        <p:spPr>
          <a:xfrm rot="5400000">
            <a:off x="4534050" y="-2016600"/>
            <a:ext cx="50400" cy="9176700"/>
          </a:xfrm>
          <a:prstGeom prst="rect">
            <a:avLst/>
          </a:prstGeom>
          <a:solidFill>
            <a:srgbClr val="212121"/>
          </a:solidFill>
          <a:ln cap="flat" cmpd="sng" w="9525">
            <a:solidFill>
              <a:srgbClr val="2121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sv"/>
              <a:t>c</a:t>
            </a:r>
            <a:endParaRPr/>
          </a:p>
        </p:txBody>
      </p:sp>
      <p:pic>
        <p:nvPicPr>
          <p:cNvPr id="87" name="Google Shape;87;p17" title="woolpower-logo.png"/>
          <p:cNvPicPr preferRelativeResize="0"/>
          <p:nvPr/>
        </p:nvPicPr>
        <p:blipFill>
          <a:blip r:embed="rId7">
            <a:alphaModFix/>
          </a:blip>
          <a:stretch>
            <a:fillRect/>
          </a:stretch>
        </p:blipFill>
        <p:spPr>
          <a:xfrm rot="-584365">
            <a:off x="2765326" y="2170495"/>
            <a:ext cx="291702" cy="58825"/>
          </a:xfrm>
          <a:prstGeom prst="rect">
            <a:avLst/>
          </a:prstGeom>
          <a:noFill/>
          <a:ln>
            <a:noFill/>
          </a:ln>
        </p:spPr>
      </p:pic>
      <p:pic>
        <p:nvPicPr>
          <p:cNvPr id="88" name="Google Shape;88;p17" title="woolpower-logo.png"/>
          <p:cNvPicPr preferRelativeResize="0"/>
          <p:nvPr/>
        </p:nvPicPr>
        <p:blipFill>
          <a:blip r:embed="rId7">
            <a:alphaModFix/>
          </a:blip>
          <a:stretch>
            <a:fillRect/>
          </a:stretch>
        </p:blipFill>
        <p:spPr>
          <a:xfrm>
            <a:off x="5870625" y="1734998"/>
            <a:ext cx="532198" cy="107325"/>
          </a:xfrm>
          <a:prstGeom prst="rect">
            <a:avLst/>
          </a:prstGeom>
          <a:noFill/>
          <a:ln>
            <a:noFill/>
          </a:ln>
        </p:spPr>
      </p:pic>
      <p:pic>
        <p:nvPicPr>
          <p:cNvPr id="89" name="Google Shape;89;p17" title="woolpower-logo.png"/>
          <p:cNvPicPr preferRelativeResize="0"/>
          <p:nvPr/>
        </p:nvPicPr>
        <p:blipFill>
          <a:blip r:embed="rId7">
            <a:alphaModFix/>
          </a:blip>
          <a:stretch>
            <a:fillRect/>
          </a:stretch>
        </p:blipFill>
        <p:spPr>
          <a:xfrm>
            <a:off x="3694675" y="4956548"/>
            <a:ext cx="532198" cy="107325"/>
          </a:xfrm>
          <a:prstGeom prst="rect">
            <a:avLst/>
          </a:prstGeom>
          <a:noFill/>
          <a:ln>
            <a:noFill/>
          </a:ln>
        </p:spPr>
      </p:pic>
      <p:pic>
        <p:nvPicPr>
          <p:cNvPr id="90" name="Google Shape;90;p17" title="woolpower-logo.png"/>
          <p:cNvPicPr preferRelativeResize="0"/>
          <p:nvPr/>
        </p:nvPicPr>
        <p:blipFill>
          <a:blip r:embed="rId7">
            <a:alphaModFix/>
          </a:blip>
          <a:stretch>
            <a:fillRect/>
          </a:stretch>
        </p:blipFill>
        <p:spPr>
          <a:xfrm rot="166322">
            <a:off x="6841440" y="4442032"/>
            <a:ext cx="532197" cy="107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2121"/>
        </a:solidFill>
      </p:bgPr>
    </p:bg>
    <p:spTree>
      <p:nvGrpSpPr>
        <p:cNvPr id="94" name="Shape 94"/>
        <p:cNvGrpSpPr/>
        <p:nvPr/>
      </p:nvGrpSpPr>
      <p:grpSpPr>
        <a:xfrm>
          <a:off x="0" y="0"/>
          <a:ext cx="0" cy="0"/>
          <a:chOff x="0" y="0"/>
          <a:chExt cx="0" cy="0"/>
        </a:xfrm>
      </p:grpSpPr>
      <p:sp>
        <p:nvSpPr>
          <p:cNvPr id="95" name="Google Shape;95;p18"/>
          <p:cNvSpPr txBox="1"/>
          <p:nvPr/>
        </p:nvSpPr>
        <p:spPr>
          <a:xfrm>
            <a:off x="1043000" y="427261"/>
            <a:ext cx="6538200" cy="793500"/>
          </a:xfrm>
          <a:prstGeom prst="rect">
            <a:avLst/>
          </a:prstGeom>
          <a:noFill/>
          <a:ln>
            <a:noFill/>
          </a:ln>
        </p:spPr>
        <p:txBody>
          <a:bodyPr anchorCtr="0" anchor="ctr" bIns="91425" lIns="91425" spcFirstLastPara="1" rIns="91425" wrap="square" tIns="91425">
            <a:normAutofit/>
          </a:bodyPr>
          <a:lstStyle/>
          <a:p>
            <a:pPr indent="0" lvl="0" marL="0" rtl="0" algn="l">
              <a:lnSpc>
                <a:spcPct val="90000"/>
              </a:lnSpc>
              <a:spcBef>
                <a:spcPts val="0"/>
              </a:spcBef>
              <a:spcAft>
                <a:spcPts val="0"/>
              </a:spcAft>
              <a:buNone/>
            </a:pPr>
            <a:r>
              <a:rPr lang="sv" sz="2300">
                <a:solidFill>
                  <a:srgbClr val="FF0000"/>
                </a:solidFill>
                <a:latin typeface="Oswald"/>
                <a:ea typeface="Oswald"/>
                <a:cs typeface="Oswald"/>
                <a:sym typeface="Oswald"/>
              </a:rPr>
              <a:t>Media 2 - Radioreklam </a:t>
            </a:r>
            <a:endParaRPr sz="2100">
              <a:solidFill>
                <a:srgbClr val="FF0000"/>
              </a:solidFill>
              <a:latin typeface="Oswald"/>
              <a:ea typeface="Oswald"/>
              <a:cs typeface="Oswald"/>
              <a:sym typeface="Oswald"/>
            </a:endParaRPr>
          </a:p>
        </p:txBody>
      </p:sp>
      <p:sp>
        <p:nvSpPr>
          <p:cNvPr id="96" name="Google Shape;96;p18"/>
          <p:cNvSpPr txBox="1"/>
          <p:nvPr/>
        </p:nvSpPr>
        <p:spPr>
          <a:xfrm>
            <a:off x="1687500" y="1240143"/>
            <a:ext cx="5769000" cy="3621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sv">
                <a:solidFill>
                  <a:srgbClr val="FFFFFF"/>
                </a:solidFill>
                <a:latin typeface="Helvetica Neue"/>
                <a:ea typeface="Helvetica Neue"/>
                <a:cs typeface="Helvetica Neue"/>
                <a:sym typeface="Helvetica Neue"/>
              </a:rPr>
              <a:t>“Julaftonskvällen 2025”</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sv">
                <a:solidFill>
                  <a:srgbClr val="FFFFFF"/>
                </a:solidFill>
                <a:latin typeface="Helvetica Neue"/>
                <a:ea typeface="Helvetica Neue"/>
                <a:cs typeface="Helvetica Neue"/>
                <a:sym typeface="Helvetica Neue"/>
              </a:rPr>
              <a:t>“åååhe taack, vad fint, vänta är det ditt underställ?”, sonen (först tacksam)</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sv">
                <a:solidFill>
                  <a:srgbClr val="FFFFFF"/>
                </a:solidFill>
                <a:latin typeface="Helvetica Neue"/>
                <a:ea typeface="Helvetica Neue"/>
                <a:cs typeface="Helvetica Neue"/>
                <a:sym typeface="Helvetica Neue"/>
              </a:rPr>
              <a:t>(Farsan svarar jättestolt) “Ja den har tjänat mig väl i flera år!”, säger pappa</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sv">
                <a:solidFill>
                  <a:srgbClr val="FFFFFF"/>
                </a:solidFill>
                <a:latin typeface="Helvetica Neue"/>
                <a:ea typeface="Helvetica Neue"/>
                <a:cs typeface="Helvetica Neue"/>
                <a:sym typeface="Helvetica Neue"/>
              </a:rPr>
              <a:t>“Ja, jo jag känner det…</a:t>
            </a:r>
            <a:r>
              <a:rPr lang="sv">
                <a:solidFill>
                  <a:srgbClr val="FFFFFF"/>
                </a:solidFill>
                <a:latin typeface="Helvetica Neue"/>
                <a:ea typeface="Helvetica Neue"/>
                <a:cs typeface="Helvetica Neue"/>
                <a:sym typeface="Helvetica Neue"/>
              </a:rPr>
              <a:t>"</a:t>
            </a:r>
            <a:r>
              <a:rPr lang="sv">
                <a:solidFill>
                  <a:srgbClr val="FFFFFF"/>
                </a:solidFill>
                <a:latin typeface="Helvetica Neue"/>
                <a:ea typeface="Helvetica Neue"/>
                <a:cs typeface="Helvetica Neue"/>
                <a:sym typeface="Helvetica Neue"/>
              </a:rPr>
              <a:t>, svarar sonen</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sv">
                <a:solidFill>
                  <a:srgbClr val="FFFFFF"/>
                </a:solidFill>
                <a:latin typeface="Helvetica Neue"/>
                <a:ea typeface="Helvetica Neue"/>
                <a:cs typeface="Helvetica Neue"/>
                <a:sym typeface="Helvetica Neue"/>
              </a:rPr>
              <a:t>“Woolpower, Generationer av värme.”</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i="1" lang="sv">
                <a:solidFill>
                  <a:srgbClr val="FFFFFF"/>
                </a:solidFill>
                <a:latin typeface="Helvetica Neue"/>
                <a:ea typeface="Helvetica Neue"/>
                <a:cs typeface="Helvetica Neue"/>
                <a:sym typeface="Helvetica Neue"/>
              </a:rPr>
              <a:t>Upptäck värmen på Woolpower.se</a:t>
            </a:r>
            <a:endParaRPr i="1">
              <a:solidFill>
                <a:srgbClr val="FFFFFF"/>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rgbClr val="FFFFFF"/>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42C27"/>
        </a:solidFill>
      </p:bgPr>
    </p:bg>
    <p:spTree>
      <p:nvGrpSpPr>
        <p:cNvPr id="100" name="Shape 100"/>
        <p:cNvGrpSpPr/>
        <p:nvPr/>
      </p:nvGrpSpPr>
      <p:grpSpPr>
        <a:xfrm>
          <a:off x="0" y="0"/>
          <a:ext cx="0" cy="0"/>
          <a:chOff x="0" y="0"/>
          <a:chExt cx="0" cy="0"/>
        </a:xfrm>
      </p:grpSpPr>
      <p:sp>
        <p:nvSpPr>
          <p:cNvPr id="101" name="Google Shape;101;p19"/>
          <p:cNvSpPr txBox="1"/>
          <p:nvPr/>
        </p:nvSpPr>
        <p:spPr>
          <a:xfrm>
            <a:off x="1302900" y="1979550"/>
            <a:ext cx="6538200" cy="1032000"/>
          </a:xfrm>
          <a:prstGeom prst="rect">
            <a:avLst/>
          </a:prstGeom>
          <a:noFill/>
          <a:ln>
            <a:noFill/>
          </a:ln>
        </p:spPr>
        <p:txBody>
          <a:bodyPr anchorCtr="0" anchor="ctr" bIns="91425" lIns="91425" spcFirstLastPara="1" rIns="91425" wrap="square" tIns="91425">
            <a:normAutofit/>
          </a:bodyPr>
          <a:lstStyle/>
          <a:p>
            <a:pPr indent="0" lvl="0" marL="0" rtl="0" algn="ctr">
              <a:lnSpc>
                <a:spcPct val="90000"/>
              </a:lnSpc>
              <a:spcBef>
                <a:spcPts val="0"/>
              </a:spcBef>
              <a:spcAft>
                <a:spcPts val="0"/>
              </a:spcAft>
              <a:buNone/>
            </a:pPr>
            <a:r>
              <a:rPr lang="sv" sz="3000">
                <a:solidFill>
                  <a:srgbClr val="FFFFFF"/>
                </a:solidFill>
                <a:latin typeface="Oswald"/>
                <a:ea typeface="Oswald"/>
                <a:cs typeface="Oswald"/>
                <a:sym typeface="Oswald"/>
              </a:rPr>
              <a:t>Generationer av värme: </a:t>
            </a:r>
            <a:br>
              <a:rPr lang="sv" sz="3000">
                <a:solidFill>
                  <a:srgbClr val="FFFFFF"/>
                </a:solidFill>
                <a:latin typeface="Oswald"/>
                <a:ea typeface="Oswald"/>
                <a:cs typeface="Oswald"/>
                <a:sym typeface="Oswald"/>
              </a:rPr>
            </a:br>
            <a:r>
              <a:rPr lang="sv" sz="3000">
                <a:solidFill>
                  <a:srgbClr val="FFFFFF"/>
                </a:solidFill>
                <a:latin typeface="Oswald"/>
                <a:ea typeface="Oswald"/>
                <a:cs typeface="Oswald"/>
                <a:sym typeface="Oswald"/>
              </a:rPr>
              <a:t>Konceptets framtid &amp; idévärld</a:t>
            </a:r>
            <a:endParaRPr sz="2100">
              <a:solidFill>
                <a:srgbClr val="FFFFFF"/>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